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5" r:id="rId2"/>
    <p:sldId id="451" r:id="rId3"/>
    <p:sldId id="454" r:id="rId4"/>
    <p:sldId id="811" r:id="rId5"/>
    <p:sldId id="809" r:id="rId6"/>
    <p:sldId id="452" r:id="rId7"/>
    <p:sldId id="806" r:id="rId8"/>
    <p:sldId id="81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EFC"/>
    <a:srgbClr val="003EFF"/>
    <a:srgbClr val="00FF70"/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624" y="192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8994-EAA8-304E-8305-529A377A267D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CEE14049-1B8B-AC45-BA25-E75FAE4F1DA7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3CA8D-D914-E54B-BDBF-556755025C8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E6AA7-8917-B34C-83E1-5B6384AA09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08567-65F1-4247-83AE-7C9B88797765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93B92-87C8-8B4C-B918-D634C8005916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0.png"/><Relationship Id="rId5" Type="http://schemas.openxmlformats.org/officeDocument/2006/relationships/image" Target="../media/image10.png"/><Relationship Id="rId10" Type="http://schemas.openxmlformats.org/officeDocument/2006/relationships/image" Target="../media/image12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2. Spectral Vectors and Angles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65F76-AFED-5C49-9E63-EC610D62CE74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Use basic mathematical tools including vector normalization and distance metrics</a:t>
            </a:r>
          </a:p>
          <a:p>
            <a:r>
              <a:rPr lang="en-US" dirty="0"/>
              <a:t>Use the spectral angle mapper to identify at least three of our target signatures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7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792B1C-E434-8846-9A37-A7020A4D767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Spectra are </a:t>
            </a:r>
            <a:r>
              <a:rPr lang="en-US" i="1" dirty="0"/>
              <a:t>vectors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C2E25CE6-35CF-BE4E-8E1B-852DA89B4B6C}"/>
              </a:ext>
            </a:extLst>
          </p:cNvPr>
          <p:cNvSpPr txBox="1">
            <a:spLocks/>
          </p:cNvSpPr>
          <p:nvPr/>
        </p:nvSpPr>
        <p:spPr>
          <a:xfrm>
            <a:off x="454026" y="1946149"/>
            <a:ext cx="3805740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E27F40-6A89-3545-890F-FCAFAD017A1D}"/>
              </a:ext>
            </a:extLst>
          </p:cNvPr>
          <p:cNvGrpSpPr/>
          <p:nvPr/>
        </p:nvGrpSpPr>
        <p:grpSpPr>
          <a:xfrm>
            <a:off x="3835702" y="1197227"/>
            <a:ext cx="4851098" cy="4647761"/>
            <a:chOff x="4037718" y="1737625"/>
            <a:chExt cx="4806252" cy="460479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BB6E590-2290-6646-996F-845243C30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" b="5758"/>
            <a:stretch/>
          </p:blipFill>
          <p:spPr>
            <a:xfrm>
              <a:off x="4376273" y="1737625"/>
              <a:ext cx="4467697" cy="443146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D7B735-888E-B643-A634-2B60A230D6C3}"/>
                </a:ext>
              </a:extLst>
            </p:cNvPr>
            <p:cNvSpPr txBox="1"/>
            <p:nvPr/>
          </p:nvSpPr>
          <p:spPr>
            <a:xfrm>
              <a:off x="6066263" y="6034643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Channel 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020773-92F5-E84E-85A1-B2F11B9D6501}"/>
                </a:ext>
              </a:extLst>
            </p:cNvPr>
            <p:cNvSpPr txBox="1"/>
            <p:nvPr/>
          </p:nvSpPr>
          <p:spPr>
            <a:xfrm rot="16200000">
              <a:off x="3691309" y="3581455"/>
              <a:ext cx="10005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Channel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B150AA-15EF-4449-9F67-A2BE883B8C35}"/>
                </a:ext>
              </a:extLst>
            </p:cNvPr>
            <p:cNvSpPr txBox="1"/>
            <p:nvPr/>
          </p:nvSpPr>
          <p:spPr>
            <a:xfrm>
              <a:off x="5441072" y="2481327"/>
              <a:ext cx="786022" cy="284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Spectra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4D5A5A3-2D82-8D45-9A13-EE23F5D66E76}"/>
                </a:ext>
              </a:extLst>
            </p:cNvPr>
            <p:cNvCxnSpPr/>
            <p:nvPr/>
          </p:nvCxnSpPr>
          <p:spPr>
            <a:xfrm>
              <a:off x="5932449" y="2956907"/>
              <a:ext cx="66907" cy="778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CD96E7-D2A7-4A47-A22B-121C680AE263}"/>
                </a:ext>
              </a:extLst>
            </p:cNvPr>
            <p:cNvCxnSpPr>
              <a:cxnSpLocks/>
            </p:cNvCxnSpPr>
            <p:nvPr/>
          </p:nvCxnSpPr>
          <p:spPr>
            <a:xfrm>
              <a:off x="6368688" y="2787146"/>
              <a:ext cx="695467" cy="41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D9F514-9A90-EB4F-922E-E3E966C43ECD}"/>
              </a:ext>
            </a:extLst>
          </p:cNvPr>
          <p:cNvSpPr txBox="1"/>
          <p:nvPr/>
        </p:nvSpPr>
        <p:spPr>
          <a:xfrm>
            <a:off x="504935" y="1269926"/>
            <a:ext cx="29274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each spectrum is a vector, e.g. a point in d-dimensional space, represented by d numbers each.</a:t>
            </a:r>
          </a:p>
          <a:p>
            <a:endParaRPr lang="en-US" dirty="0"/>
          </a:p>
          <a:p>
            <a:r>
              <a:rPr lang="en-US" dirty="0"/>
              <a:t>An image cube becomes a data cloud of points. </a:t>
            </a:r>
          </a:p>
          <a:p>
            <a:endParaRPr lang="en-US" dirty="0"/>
          </a:p>
          <a:p>
            <a:r>
              <a:rPr lang="en-US" dirty="0"/>
              <a:t>… now generalize this idea to 400 channels.  We can’t visualize this, but the same mathematical tools apply.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997914-9254-CC4D-BABB-9A926B00025F}"/>
                  </a:ext>
                </a:extLst>
              </p:cNvPr>
              <p:cNvSpPr txBox="1"/>
              <p:nvPr/>
            </p:nvSpPr>
            <p:spPr>
              <a:xfrm>
                <a:off x="946877" y="5311075"/>
                <a:ext cx="2002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</m:oMath>
                </a14:m>
                <a:r>
                  <a:rPr lang="en-US" dirty="0"/>
                  <a:t>a</a:t>
                </a:r>
                <a:r>
                  <a:rPr lang="en-US" baseline="-25000" dirty="0"/>
                  <a:t>1</a:t>
                </a:r>
                <a:r>
                  <a:rPr lang="en-US" dirty="0"/>
                  <a:t>, a</a:t>
                </a:r>
                <a:r>
                  <a:rPr lang="en-US" baseline="-25000" dirty="0"/>
                  <a:t>2</a:t>
                </a:r>
                <a:r>
                  <a:rPr lang="en-US" dirty="0"/>
                  <a:t>, … , a</a:t>
                </a:r>
                <a:r>
                  <a:rPr lang="en-US" baseline="-25000" dirty="0"/>
                  <a:t>d</a:t>
                </a:r>
                <a:r>
                  <a:rPr lang="en-US" dirty="0"/>
                  <a:t>]</a:t>
                </a:r>
                <a:r>
                  <a:rPr lang="en-US" baseline="30000" dirty="0"/>
                  <a:t>T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997914-9254-CC4D-BABB-9A926B00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77" y="5311075"/>
                <a:ext cx="2002151" cy="276999"/>
              </a:xfrm>
              <a:prstGeom prst="rect">
                <a:avLst/>
              </a:prstGeom>
              <a:blipFill>
                <a:blip r:embed="rId5"/>
                <a:stretch>
                  <a:fillRect l="-3165" t="-21739" r="-379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58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792B1C-E434-8846-9A37-A7020A4D767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C2E25CE6-35CF-BE4E-8E1B-852DA89B4B6C}"/>
              </a:ext>
            </a:extLst>
          </p:cNvPr>
          <p:cNvSpPr txBox="1">
            <a:spLocks/>
          </p:cNvSpPr>
          <p:nvPr/>
        </p:nvSpPr>
        <p:spPr>
          <a:xfrm>
            <a:off x="454026" y="1946149"/>
            <a:ext cx="3805740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9F514-9A90-EB4F-922E-E3E966C43ECD}"/>
              </a:ext>
            </a:extLst>
          </p:cNvPr>
          <p:cNvSpPr txBox="1"/>
          <p:nvPr/>
        </p:nvSpPr>
        <p:spPr>
          <a:xfrm>
            <a:off x="504935" y="1269926"/>
            <a:ext cx="4251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Vectors have direction and magnitude.  Often we don’t care about the magnitudes of spectra, so we </a:t>
            </a:r>
            <a:r>
              <a:rPr lang="en-US" i="1" dirty="0"/>
              <a:t>normalize</a:t>
            </a:r>
            <a:r>
              <a:rPr lang="en-US" dirty="0"/>
              <a:t> them to some standard. To normalize a vector, we divide by the ”L2” (Euclidean)) norm defined as: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48F66-A18B-5845-9457-4F79B6A304A5}"/>
                  </a:ext>
                </a:extLst>
              </p:cNvPr>
              <p:cNvSpPr txBox="1"/>
              <p:nvPr/>
            </p:nvSpPr>
            <p:spPr>
              <a:xfrm>
                <a:off x="1465818" y="3174352"/>
                <a:ext cx="162634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548F66-A18B-5845-9457-4F79B6A30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18" y="3174352"/>
                <a:ext cx="1626343" cy="818366"/>
              </a:xfrm>
              <a:prstGeom prst="rect">
                <a:avLst/>
              </a:prstGeom>
              <a:blipFill>
                <a:blip r:embed="rId4"/>
                <a:stretch>
                  <a:fillRect t="-107692" r="-12403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7B42848-342C-FF4E-AE96-52B35647AEAB}"/>
              </a:ext>
            </a:extLst>
          </p:cNvPr>
          <p:cNvSpPr txBox="1"/>
          <p:nvPr/>
        </p:nvSpPr>
        <p:spPr>
          <a:xfrm>
            <a:off x="454026" y="4270501"/>
            <a:ext cx="4251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norms are possible. For example, the ”L1 norm” is the sum of elements.  </a:t>
            </a:r>
          </a:p>
          <a:p>
            <a:endParaRPr lang="en-US" dirty="0"/>
          </a:p>
          <a:p>
            <a:r>
              <a:rPr lang="en-US" dirty="0"/>
              <a:t>All normalizations have the effect of equalizing the magnitudes of spectra to similar levels of brightness.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F13D6-E9A7-1942-8731-8FB53FF49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744" y="3527682"/>
            <a:ext cx="4197995" cy="27986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EB8DA4-6413-BD4D-93F5-D3EB6642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18744" y="454025"/>
            <a:ext cx="4197994" cy="2798663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2E6E2F98-B419-4D46-AA6E-A2A3C684B277}"/>
              </a:ext>
            </a:extLst>
          </p:cNvPr>
          <p:cNvSpPr/>
          <p:nvPr/>
        </p:nvSpPr>
        <p:spPr>
          <a:xfrm>
            <a:off x="6613258" y="3324404"/>
            <a:ext cx="540577" cy="3068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2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CB2F2-9C05-7F48-B956-ACBF441F3F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073C92-7394-4F47-97CA-744DA4035447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86D14-B75F-F341-A7D4-F19C84326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D7B8E-F6A0-E246-B015-083F4FDD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9CF352-41A9-0546-8518-FFD5336ED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dot product operator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65DD76-B813-0049-BDD1-D676E3E7B0F9}"/>
              </a:ext>
            </a:extLst>
          </p:cNvPr>
          <p:cNvGrpSpPr/>
          <p:nvPr/>
        </p:nvGrpSpPr>
        <p:grpSpPr>
          <a:xfrm>
            <a:off x="4891982" y="4119346"/>
            <a:ext cx="1694985" cy="1422342"/>
            <a:chOff x="970156" y="3429000"/>
            <a:chExt cx="2877015" cy="241424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E823B62-AFBD-214C-B2B7-E9D4BDA16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56" y="3429000"/>
              <a:ext cx="2007717" cy="241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DEA5684-B695-464A-B9CD-573D18A20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156" y="4259766"/>
              <a:ext cx="2877015" cy="1583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1FE54E1-6525-5545-B885-E25E66CA2CBB}"/>
                </a:ext>
              </a:extLst>
            </p:cNvPr>
            <p:cNvCxnSpPr/>
            <p:nvPr/>
          </p:nvCxnSpPr>
          <p:spPr>
            <a:xfrm>
              <a:off x="970156" y="3635298"/>
              <a:ext cx="0" cy="22079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1F9A7B-1CCC-BC48-8828-A0F2579A0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156" y="5843239"/>
              <a:ext cx="215590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7F269-8223-7140-A0E7-90FC337F65AA}"/>
                  </a:ext>
                </a:extLst>
              </p:cNvPr>
              <p:cNvSpPr txBox="1"/>
              <p:nvPr/>
            </p:nvSpPr>
            <p:spPr>
              <a:xfrm>
                <a:off x="3984169" y="2305427"/>
                <a:ext cx="90781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7F269-8223-7140-A0E7-90FC337F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169" y="2305427"/>
                <a:ext cx="907813" cy="281937"/>
              </a:xfrm>
              <a:prstGeom prst="rect">
                <a:avLst/>
              </a:prstGeom>
              <a:blipFill>
                <a:blip r:embed="rId4"/>
                <a:stretch>
                  <a:fillRect l="-1389" r="-41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F6B7-5578-E442-8710-3DF27793CB86}"/>
                  </a:ext>
                </a:extLst>
              </p:cNvPr>
              <p:cNvSpPr txBox="1"/>
              <p:nvPr/>
            </p:nvSpPr>
            <p:spPr>
              <a:xfrm>
                <a:off x="820465" y="2365356"/>
                <a:ext cx="10633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∙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D3F6B7-5578-E442-8710-3DF27793C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65" y="2365356"/>
                <a:ext cx="1063368" cy="276999"/>
              </a:xfrm>
              <a:prstGeom prst="rect">
                <a:avLst/>
              </a:prstGeom>
              <a:blipFill>
                <a:blip r:embed="rId5"/>
                <a:stretch>
                  <a:fillRect l="-2381" r="-476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5DC90-2EB1-4245-BC49-20EB5BDF5179}"/>
                  </a:ext>
                </a:extLst>
              </p:cNvPr>
              <p:cNvSpPr txBox="1"/>
              <p:nvPr/>
            </p:nvSpPr>
            <p:spPr>
              <a:xfrm>
                <a:off x="7073513" y="2050299"/>
                <a:ext cx="1250022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5DC90-2EB1-4245-BC49-20EB5BDF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13" y="2050299"/>
                <a:ext cx="1250022" cy="784574"/>
              </a:xfrm>
              <a:prstGeom prst="rect">
                <a:avLst/>
              </a:prstGeom>
              <a:blipFill>
                <a:blip r:embed="rId6"/>
                <a:stretch>
                  <a:fillRect l="-30303" t="-107937" r="-8081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D413530-A660-234E-B3A9-94BF44EBB405}"/>
              </a:ext>
            </a:extLst>
          </p:cNvPr>
          <p:cNvSpPr txBox="1"/>
          <p:nvPr/>
        </p:nvSpPr>
        <p:spPr>
          <a:xfrm>
            <a:off x="2201602" y="2307781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alternatively,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A34E3-4C12-AE49-88F6-B938636BD2CA}"/>
              </a:ext>
            </a:extLst>
          </p:cNvPr>
          <p:cNvSpPr txBox="1"/>
          <p:nvPr/>
        </p:nvSpPr>
        <p:spPr>
          <a:xfrm>
            <a:off x="5389857" y="2257920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alternatively,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F9944B84-7E6F-8B44-874A-071D6A821D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026" y="3082168"/>
                <a:ext cx="8232774" cy="436031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1" i="0" kern="1200" cap="none">
                    <a:solidFill>
                      <a:srgbClr val="000000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800" b="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is normalized, this is the magnitude of the orthogonal projection of</a:t>
                </a:r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b="0" dirty="0"/>
                  <a:t> onto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b="0" dirty="0"/>
                  <a:t>:</a:t>
                </a:r>
              </a:p>
            </p:txBody>
          </p:sp>
        </mc:Choice>
        <mc:Fallback xmlns=""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F9944B84-7E6F-8B44-874A-071D6A821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6" y="3082168"/>
                <a:ext cx="8232774" cy="436031"/>
              </a:xfrm>
              <a:prstGeom prst="rect">
                <a:avLst/>
              </a:prstGeom>
              <a:blipFill>
                <a:blip r:embed="rId7"/>
                <a:stretch>
                  <a:fillRect l="-616" t="-588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A0227A-2E82-484F-AC7D-8388DC04965D}"/>
                  </a:ext>
                </a:extLst>
              </p:cNvPr>
              <p:cNvSpPr txBox="1"/>
              <p:nvPr/>
            </p:nvSpPr>
            <p:spPr>
              <a:xfrm>
                <a:off x="1733275" y="3974979"/>
                <a:ext cx="2211438" cy="906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A0227A-2E82-484F-AC7D-8388DC04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75" y="3974979"/>
                <a:ext cx="2211438" cy="906145"/>
              </a:xfrm>
              <a:prstGeom prst="rect">
                <a:avLst/>
              </a:prstGeom>
              <a:blipFill>
                <a:blip r:embed="rId8"/>
                <a:stretch>
                  <a:fillRect l="-568" b="-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5">
                <a:extLst>
                  <a:ext uri="{FF2B5EF4-FFF2-40B4-BE49-F238E27FC236}">
                    <a16:creationId xmlns:a16="http://schemas.microsoft.com/office/drawing/2014/main" id="{7FC5DC07-80B9-204B-8FF6-3C9EB5CE0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490" y="5312247"/>
                <a:ext cx="3486223" cy="505536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1" i="0" kern="1200" cap="none">
                    <a:solidFill>
                      <a:srgbClr val="000000"/>
                    </a:solidFill>
                    <a:latin typeface="Arial"/>
                    <a:ea typeface="+mj-ea"/>
                    <a:cs typeface="Arial"/>
                  </a:defRPr>
                </a:lvl1pPr>
              </a:lstStyle>
              <a:p>
                <a:r>
                  <a:rPr lang="en-US" sz="1800" b="0" dirty="0"/>
                  <a:t>It describes the similarity between </a:t>
                </a:r>
                <a14:m>
                  <m:oMath xmlns:m="http://schemas.openxmlformats.org/officeDocument/2006/math"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and</a:t>
                </a:r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20" name="Title 5">
                <a:extLst>
                  <a:ext uri="{FF2B5EF4-FFF2-40B4-BE49-F238E27FC236}">
                    <a16:creationId xmlns:a16="http://schemas.microsoft.com/office/drawing/2014/main" id="{7FC5DC07-80B9-204B-8FF6-3C9EB5CE0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90" y="5312247"/>
                <a:ext cx="3486223" cy="505536"/>
              </a:xfrm>
              <a:prstGeom prst="rect">
                <a:avLst/>
              </a:prstGeom>
              <a:blipFill>
                <a:blip r:embed="rId9"/>
                <a:stretch>
                  <a:fillRect l="-1455" t="-2439" b="-43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F1BF56-4E00-7D4E-AF46-1DE925F442B7}"/>
                  </a:ext>
                </a:extLst>
              </p:cNvPr>
              <p:cNvSpPr/>
              <p:nvPr/>
            </p:nvSpPr>
            <p:spPr>
              <a:xfrm>
                <a:off x="6074823" y="3790313"/>
                <a:ext cx="391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F1BF56-4E00-7D4E-AF46-1DE925F44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23" y="3790313"/>
                <a:ext cx="39145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8A7EAA-8799-A147-AF26-EB76C874CB67}"/>
                  </a:ext>
                </a:extLst>
              </p:cNvPr>
              <p:cNvSpPr/>
              <p:nvPr/>
            </p:nvSpPr>
            <p:spPr>
              <a:xfrm>
                <a:off x="6586967" y="4166746"/>
                <a:ext cx="644856" cy="66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8A7EAA-8799-A147-AF26-EB76C874C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67" y="4166746"/>
                <a:ext cx="644856" cy="663771"/>
              </a:xfrm>
              <a:prstGeom prst="rect">
                <a:avLst/>
              </a:prstGeom>
              <a:blipFill>
                <a:blip r:embed="rId11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883A11-3AF4-B348-B5E5-6A29A42A4A0D}"/>
              </a:ext>
            </a:extLst>
          </p:cNvPr>
          <p:cNvCxnSpPr>
            <a:cxnSpLocks/>
          </p:cNvCxnSpPr>
          <p:nvPr/>
        </p:nvCxnSpPr>
        <p:spPr>
          <a:xfrm>
            <a:off x="6074823" y="4159645"/>
            <a:ext cx="320810" cy="489443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C6B47475-727C-0745-848A-43DC4E688AB4}"/>
              </a:ext>
            </a:extLst>
          </p:cNvPr>
          <p:cNvSpPr/>
          <p:nvPr/>
        </p:nvSpPr>
        <p:spPr>
          <a:xfrm rot="14528462">
            <a:off x="5607774" y="4489588"/>
            <a:ext cx="318094" cy="1687190"/>
          </a:xfrm>
          <a:prstGeom prst="leftBrace">
            <a:avLst>
              <a:gd name="adj1" fmla="val 8333"/>
              <a:gd name="adj2" fmla="val 83707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213262-43F2-D74F-8B1E-573DE13B637A}"/>
                  </a:ext>
                </a:extLst>
              </p:cNvPr>
              <p:cNvSpPr/>
              <p:nvPr/>
            </p:nvSpPr>
            <p:spPr>
              <a:xfrm>
                <a:off x="6220680" y="5072385"/>
                <a:ext cx="393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213262-43F2-D74F-8B1E-573DE13B6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680" y="5072385"/>
                <a:ext cx="3936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4137F6-19D2-2D4F-B1DA-D0160648385E}"/>
                  </a:ext>
                </a:extLst>
              </p:cNvPr>
              <p:cNvSpPr txBox="1"/>
              <p:nvPr/>
            </p:nvSpPr>
            <p:spPr>
              <a:xfrm>
                <a:off x="454026" y="1468358"/>
                <a:ext cx="82311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i="1" dirty="0"/>
                  <a:t>-dimensional </a:t>
                </a:r>
                <a:r>
                  <a:rPr lang="en-US" dirty="0"/>
                  <a:t>column vectors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their dot product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scalar sum of element-wise products written: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4137F6-19D2-2D4F-B1DA-D0160648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26" y="1468358"/>
                <a:ext cx="8231188" cy="646331"/>
              </a:xfrm>
              <a:prstGeom prst="rect">
                <a:avLst/>
              </a:prstGeom>
              <a:blipFill>
                <a:blip r:embed="rId13"/>
                <a:stretch>
                  <a:fillRect l="-772" t="-3846" r="-1235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49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3A0CCFB0-E60F-8147-A423-E8281FBD86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AD10A09-E430-2A4D-8F4B-542235A947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8F5EBD5-4F0F-3E44-BB07-AF6155704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8C8F4BB-9489-5049-9A48-71A340C68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87DF0E-0E00-7A4C-A059-F3778AEAB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Spectral Angle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3BEB75-8904-B249-8AC2-2C745DFEAE4D}"/>
              </a:ext>
            </a:extLst>
          </p:cNvPr>
          <p:cNvCxnSpPr>
            <a:cxnSpLocks/>
          </p:cNvCxnSpPr>
          <p:nvPr/>
        </p:nvCxnSpPr>
        <p:spPr>
          <a:xfrm flipV="1">
            <a:off x="1182029" y="2207942"/>
            <a:ext cx="2698595" cy="3245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649730-76DF-7944-AD9E-19733E1B2BED}"/>
              </a:ext>
            </a:extLst>
          </p:cNvPr>
          <p:cNvCxnSpPr>
            <a:cxnSpLocks/>
          </p:cNvCxnSpPr>
          <p:nvPr/>
        </p:nvCxnSpPr>
        <p:spPr>
          <a:xfrm flipV="1">
            <a:off x="1182029" y="3735659"/>
            <a:ext cx="4081346" cy="171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F03FED-BA01-3D48-8E87-D6B6D77AF2AF}"/>
              </a:ext>
            </a:extLst>
          </p:cNvPr>
          <p:cNvCxnSpPr/>
          <p:nvPr/>
        </p:nvCxnSpPr>
        <p:spPr>
          <a:xfrm>
            <a:off x="1182029" y="3245006"/>
            <a:ext cx="0" cy="22079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3E1AEB-57C5-CC46-B371-44DCED2914CA}"/>
              </a:ext>
            </a:extLst>
          </p:cNvPr>
          <p:cNvCxnSpPr>
            <a:cxnSpLocks/>
          </p:cNvCxnSpPr>
          <p:nvPr/>
        </p:nvCxnSpPr>
        <p:spPr>
          <a:xfrm flipH="1">
            <a:off x="1182029" y="5452947"/>
            <a:ext cx="21559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F0C4B24E-2DCD-CB43-AE4F-11B30EF3BDB4}"/>
              </a:ext>
            </a:extLst>
          </p:cNvPr>
          <p:cNvSpPr/>
          <p:nvPr/>
        </p:nvSpPr>
        <p:spPr>
          <a:xfrm>
            <a:off x="1473819" y="4772723"/>
            <a:ext cx="524108" cy="60216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F572EB-DA8A-0544-A63E-B1543BACE169}"/>
                  </a:ext>
                </a:extLst>
              </p:cNvPr>
              <p:cNvSpPr txBox="1"/>
              <p:nvPr/>
            </p:nvSpPr>
            <p:spPr>
              <a:xfrm>
                <a:off x="4570413" y="2338037"/>
                <a:ext cx="2973698" cy="63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F572EB-DA8A-0544-A63E-B1543BAC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3" y="2338037"/>
                <a:ext cx="2973698" cy="633763"/>
              </a:xfrm>
              <a:prstGeom prst="rect">
                <a:avLst/>
              </a:prstGeom>
              <a:blipFill>
                <a:blip r:embed="rId4"/>
                <a:stretch>
                  <a:fillRect l="-12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55697C-2346-2A45-B318-76988222F25B}"/>
                  </a:ext>
                </a:extLst>
              </p:cNvPr>
              <p:cNvSpPr/>
              <p:nvPr/>
            </p:nvSpPr>
            <p:spPr>
              <a:xfrm>
                <a:off x="5215146" y="3462453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55697C-2346-2A45-B318-76988222F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146" y="3462453"/>
                <a:ext cx="3882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F110EE-1E1B-B145-9CF1-92735724647E}"/>
                  </a:ext>
                </a:extLst>
              </p:cNvPr>
              <p:cNvSpPr/>
              <p:nvPr/>
            </p:nvSpPr>
            <p:spPr>
              <a:xfrm>
                <a:off x="3837270" y="1912188"/>
                <a:ext cx="388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F110EE-1E1B-B145-9CF1-927357246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70" y="1912188"/>
                <a:ext cx="3882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C937BF1C-904B-1549-9292-8AC98485EE98}"/>
              </a:ext>
            </a:extLst>
          </p:cNvPr>
          <p:cNvSpPr txBox="1">
            <a:spLocks/>
          </p:cNvSpPr>
          <p:nvPr/>
        </p:nvSpPr>
        <p:spPr>
          <a:xfrm>
            <a:off x="4031394" y="5039162"/>
            <a:ext cx="4806176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/>
              <a:t>It quantifies the match between spectral </a:t>
            </a:r>
            <a:r>
              <a:rPr lang="en-US" sz="1800" b="0" i="1" dirty="0"/>
              <a:t>shapes</a:t>
            </a:r>
            <a:r>
              <a:rPr lang="en-US" sz="1800" b="0" dirty="0"/>
              <a:t>, and is invariant to vector </a:t>
            </a:r>
            <a:r>
              <a:rPr lang="en-US" sz="1800" b="0" i="1" dirty="0"/>
              <a:t>magnitudes</a:t>
            </a:r>
            <a:r>
              <a:rPr lang="en-US" sz="1800" b="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9E8CD5-369A-2547-B08A-2AB1D176D67C}"/>
                  </a:ext>
                </a:extLst>
              </p:cNvPr>
              <p:cNvSpPr/>
              <p:nvPr/>
            </p:nvSpPr>
            <p:spPr>
              <a:xfrm rot="19778717">
                <a:off x="1847438" y="4387334"/>
                <a:ext cx="1079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9E8CD5-369A-2547-B08A-2AB1D176D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78717">
                <a:off x="1847438" y="4387334"/>
                <a:ext cx="107901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0FB6293-268E-ED4F-A974-B70F36DF3A66}"/>
              </a:ext>
            </a:extLst>
          </p:cNvPr>
          <p:cNvSpPr txBox="1"/>
          <p:nvPr/>
        </p:nvSpPr>
        <p:spPr>
          <a:xfrm>
            <a:off x="454026" y="1182744"/>
            <a:ext cx="770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i="1" dirty="0"/>
              <a:t>spectral angle </a:t>
            </a:r>
            <a:r>
              <a:rPr lang="en-US" dirty="0"/>
              <a:t>is the arccosine of the normalized dot product.  It describes the angle between two high-dimensional vectors.</a:t>
            </a:r>
          </a:p>
        </p:txBody>
      </p:sp>
    </p:spTree>
    <p:extLst>
      <p:ext uri="{BB962C8B-B14F-4D97-AF65-F5344CB8AC3E}">
        <p14:creationId xmlns:p14="http://schemas.microsoft.com/office/powerpoint/2010/main" val="55107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83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>
            <a:extLst>
              <a:ext uri="{FF2B5EF4-FFF2-40B4-BE49-F238E27FC236}">
                <a16:creationId xmlns:a16="http://schemas.microsoft.com/office/drawing/2014/main" id="{E646A0E7-8930-CA48-9C19-20E436161505}"/>
              </a:ext>
            </a:extLst>
          </p:cNvPr>
          <p:cNvSpPr/>
          <p:nvPr/>
        </p:nvSpPr>
        <p:spPr>
          <a:xfrm rot="5400000">
            <a:off x="4258869" y="2902844"/>
            <a:ext cx="1019609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FA297E8-E0E4-8841-BD16-DB1FB677F5E1}"/>
              </a:ext>
            </a:extLst>
          </p:cNvPr>
          <p:cNvSpPr/>
          <p:nvPr/>
        </p:nvSpPr>
        <p:spPr>
          <a:xfrm rot="10800000">
            <a:off x="5446861" y="2059012"/>
            <a:ext cx="516830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>
            <a:off x="3609121" y="2085777"/>
            <a:ext cx="516830" cy="48843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2: Spectral angle mapping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568646" y="1435417"/>
            <a:ext cx="3195438" cy="1975249"/>
            <a:chOff x="6344529" y="3317257"/>
            <a:chExt cx="5176912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734581" cy="969158"/>
              <a:chOff x="10798352" y="2165135"/>
              <a:chExt cx="734581" cy="969158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2"/>
                <a:ext cx="73458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860BF-FBC6-D24A-8997-914E57277867}"/>
              </a:ext>
            </a:extLst>
          </p:cNvPr>
          <p:cNvGrpSpPr/>
          <p:nvPr/>
        </p:nvGrpSpPr>
        <p:grpSpPr>
          <a:xfrm>
            <a:off x="3675503" y="3607440"/>
            <a:ext cx="3881946" cy="2862778"/>
            <a:chOff x="2986940" y="3630097"/>
            <a:chExt cx="3881946" cy="286277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C3F22C-AF48-8346-B1EB-794332B21337}"/>
                </a:ext>
              </a:extLst>
            </p:cNvPr>
            <p:cNvSpPr/>
            <p:nvPr/>
          </p:nvSpPr>
          <p:spPr>
            <a:xfrm>
              <a:off x="2986940" y="3630097"/>
              <a:ext cx="3881946" cy="28627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7F5EB6-D651-E349-94FE-58B65EFE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64" r="11286" b="8029"/>
            <a:stretch/>
          </p:blipFill>
          <p:spPr>
            <a:xfrm>
              <a:off x="3091543" y="3656863"/>
              <a:ext cx="3635828" cy="274711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1CAD15-9818-2A46-9602-58692336A8FC}"/>
                </a:ext>
              </a:extLst>
            </p:cNvPr>
            <p:cNvSpPr txBox="1"/>
            <p:nvPr/>
          </p:nvSpPr>
          <p:spPr>
            <a:xfrm>
              <a:off x="3349055" y="3754761"/>
              <a:ext cx="28392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Spectral angle for target 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CA3CD2E-7D62-114F-871F-8D0AE16058CA}"/>
              </a:ext>
            </a:extLst>
          </p:cNvPr>
          <p:cNvSpPr txBox="1"/>
          <p:nvPr/>
        </p:nvSpPr>
        <p:spPr>
          <a:xfrm>
            <a:off x="759161" y="1019632"/>
            <a:ext cx="2646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Full spectrum data cube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E92F7-2181-C14D-B069-5ACC50699E97}"/>
              </a:ext>
            </a:extLst>
          </p:cNvPr>
          <p:cNvSpPr txBox="1"/>
          <p:nvPr/>
        </p:nvSpPr>
        <p:spPr>
          <a:xfrm>
            <a:off x="5824989" y="1019632"/>
            <a:ext cx="28777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 signatures (1 of 12)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EE9E1-9D0D-D245-9E7A-4A93E5F7DEF3}"/>
              </a:ext>
            </a:extLst>
          </p:cNvPr>
          <p:cNvSpPr txBox="1"/>
          <p:nvPr/>
        </p:nvSpPr>
        <p:spPr>
          <a:xfrm>
            <a:off x="4081346" y="1823810"/>
            <a:ext cx="1438508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Spectral Angle Calculation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29FEBB-D571-7B46-8557-7A95FB098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90698" y="1465533"/>
            <a:ext cx="2684656" cy="178977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5549" y="3818652"/>
            <a:ext cx="3011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Automate the scavenger hunt!</a:t>
            </a:r>
          </a:p>
          <a:p>
            <a:endParaRPr lang="en-US" dirty="0"/>
          </a:p>
          <a:p>
            <a:r>
              <a:rPr lang="en-US" dirty="0"/>
              <a:t>Calculate the spectral angle map for every signature.</a:t>
            </a:r>
          </a:p>
          <a:p>
            <a:endParaRPr lang="en-US" dirty="0"/>
          </a:p>
          <a:p>
            <a:r>
              <a:rPr lang="en-US" dirty="0"/>
              <a:t>Save a map for each answer.  Does it match your intuition?</a:t>
            </a:r>
          </a:p>
        </p:txBody>
      </p:sp>
    </p:spTree>
    <p:extLst>
      <p:ext uri="{BB962C8B-B14F-4D97-AF65-F5344CB8AC3E}">
        <p14:creationId xmlns:p14="http://schemas.microsoft.com/office/powerpoint/2010/main" val="2973045722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661</TotalTime>
  <Words>496</Words>
  <Application>Microsoft Macintosh PowerPoint</Application>
  <PresentationFormat>On-screen Show (4:3)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Cambria Math</vt:lpstr>
      <vt:lpstr>Times</vt:lpstr>
      <vt:lpstr>NASA-JPL White Templates</vt:lpstr>
      <vt:lpstr>PowerPoint Presentation</vt:lpstr>
      <vt:lpstr>PowerPoint Presentation</vt:lpstr>
      <vt:lpstr>Spectra are vectors</vt:lpstr>
      <vt:lpstr>Normalization</vt:lpstr>
      <vt:lpstr>The dot product operator</vt:lpstr>
      <vt:lpstr>The Spectral Angle</vt:lpstr>
      <vt:lpstr>PowerPoint Presentation</vt:lpstr>
      <vt:lpstr>Exercise 2: Spectral angle mapping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71</cp:revision>
  <cp:lastPrinted>2014-07-14T23:49:38Z</cp:lastPrinted>
  <dcterms:created xsi:type="dcterms:W3CDTF">2019-07-06T21:56:51Z</dcterms:created>
  <dcterms:modified xsi:type="dcterms:W3CDTF">2020-09-13T16:53:43Z</dcterms:modified>
</cp:coreProperties>
</file>